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Proxima Nova"/>
      <p:regular r:id="rId32"/>
      <p:bold r:id="rId33"/>
      <p:italic r:id="rId34"/>
      <p:boldItalic r:id="rId35"/>
    </p:embeddedFont>
    <p:embeddedFont>
      <p:font typeface="Palatino Linotype"/>
      <p:regular r:id="rId36"/>
      <p:bold r:id="rId37"/>
      <p:italic r:id="rId38"/>
      <p:boldItalic r:id="rId39"/>
    </p:embeddedFont>
    <p:embeddedFont>
      <p:font typeface="Alfa Slab One"/>
      <p:regular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AlfaSlabOne-regular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ProximaNova-bold.fntdata"/><Relationship Id="rId10" Type="http://schemas.openxmlformats.org/officeDocument/2006/relationships/slide" Target="slides/slide5.xml"/><Relationship Id="rId32" Type="http://schemas.openxmlformats.org/officeDocument/2006/relationships/font" Target="fonts/ProximaNova-regular.fntdata"/><Relationship Id="rId13" Type="http://schemas.openxmlformats.org/officeDocument/2006/relationships/slide" Target="slides/slide8.xml"/><Relationship Id="rId35" Type="http://schemas.openxmlformats.org/officeDocument/2006/relationships/font" Target="fonts/ProximaNova-boldItalic.fntdata"/><Relationship Id="rId12" Type="http://schemas.openxmlformats.org/officeDocument/2006/relationships/slide" Target="slides/slide7.xml"/><Relationship Id="rId34" Type="http://schemas.openxmlformats.org/officeDocument/2006/relationships/font" Target="fonts/ProximaNova-italic.fntdata"/><Relationship Id="rId15" Type="http://schemas.openxmlformats.org/officeDocument/2006/relationships/slide" Target="slides/slide10.xml"/><Relationship Id="rId37" Type="http://schemas.openxmlformats.org/officeDocument/2006/relationships/font" Target="fonts/PalatinoLinotype-bold.fntdata"/><Relationship Id="rId14" Type="http://schemas.openxmlformats.org/officeDocument/2006/relationships/slide" Target="slides/slide9.xml"/><Relationship Id="rId36" Type="http://schemas.openxmlformats.org/officeDocument/2006/relationships/font" Target="fonts/PalatinoLinotype-regular.fntdata"/><Relationship Id="rId17" Type="http://schemas.openxmlformats.org/officeDocument/2006/relationships/slide" Target="slides/slide12.xml"/><Relationship Id="rId39" Type="http://schemas.openxmlformats.org/officeDocument/2006/relationships/font" Target="fonts/PalatinoLinotype-boldItalic.fntdata"/><Relationship Id="rId16" Type="http://schemas.openxmlformats.org/officeDocument/2006/relationships/slide" Target="slides/slide11.xml"/><Relationship Id="rId38" Type="http://schemas.openxmlformats.org/officeDocument/2006/relationships/font" Target="fonts/PalatinoLinotype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509e00fa9e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509e00fa9e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509e00fa9e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509e00fa9e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a3dc4e259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a3dc4e259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509e00fa9e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509e00fa9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509e00fa9e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509e00fa9e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509e00fa9e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509e00fa9e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5a76174fd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5a76174fd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509e00fa9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509e00fa9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509e00fa9e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509e00fa9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5a3dc4e25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5a3dc4e25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a76174fd7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5a76174fd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5a3dc4e259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5a3dc4e25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5a76174fd7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5a76174fd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5a76174fd7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5a76174fd7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a76174fd7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5a76174fd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5a3dc4e25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5a3dc4e25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5a76174fd7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5a76174fd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5a3dc4e259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5a3dc4e259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5a76174fd7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5a76174fd7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5a76174fd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5a76174fd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a76174fd7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5a76174fd7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5a76174f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5a76174f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5a76174fd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5a76174fd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ca75dbc1d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ca75dbc1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509e00fa9e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509e00fa9e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document/d/1LUwwd0kIQpuE5CC8tOwtb3wXgIeMVO4pbSc_mB2QWF8/edit?usp=drive_web&amp;authuser=0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4NuICWeCdEk" TargetMode="External"/><Relationship Id="rId4" Type="http://schemas.openxmlformats.org/officeDocument/2006/relationships/image" Target="../media/image2.jpg"/><Relationship Id="rId5" Type="http://schemas.openxmlformats.org/officeDocument/2006/relationships/hyperlink" Target="http://www.youtube.com/watch?v=IeWmiOG5Vq4" TargetMode="External"/><Relationship Id="rId6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jpg"/><Relationship Id="rId4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g"/><Relationship Id="rId4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26.jpg"/><Relationship Id="rId5" Type="http://schemas.openxmlformats.org/officeDocument/2006/relationships/image" Target="../media/image1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jpg"/><Relationship Id="rId4" Type="http://schemas.openxmlformats.org/officeDocument/2006/relationships/image" Target="../media/image2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jpg"/><Relationship Id="rId4" Type="http://schemas.openxmlformats.org/officeDocument/2006/relationships/image" Target="../media/image25.jpg"/><Relationship Id="rId5" Type="http://schemas.openxmlformats.org/officeDocument/2006/relationships/image" Target="../media/image3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jpg"/><Relationship Id="rId4" Type="http://schemas.openxmlformats.org/officeDocument/2006/relationships/image" Target="../media/image3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3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docs.google.com/document/d/1CsT-lYnG93gqywMiu4Gq6SofobivpK2sMQc7OOUHAqw/edit?usp=drive_web&amp;authuser=0" TargetMode="External"/><Relationship Id="rId4" Type="http://schemas.openxmlformats.org/officeDocument/2006/relationships/image" Target="../media/image3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642500" y="519800"/>
            <a:ext cx="42603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9900"/>
                </a:solidFill>
              </a:rPr>
              <a:t>SOAR</a:t>
            </a:r>
            <a:endParaRPr sz="9600">
              <a:solidFill>
                <a:srgbClr val="FF9900"/>
              </a:solidFill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165828"/>
            <a:ext cx="8520600" cy="18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rPr>
              <a:t>We are Central Eagles!</a:t>
            </a:r>
            <a:endParaRPr b="1" sz="4800">
              <a:solidFill>
                <a:schemeClr val="l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rPr>
              <a:t>Watch us SOAR!</a:t>
            </a:r>
            <a:endParaRPr b="1" sz="4800">
              <a:solidFill>
                <a:schemeClr val="l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9100" y="289025"/>
            <a:ext cx="1931041" cy="241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750" y="0"/>
            <a:ext cx="516815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>
            <p:ph idx="2" type="body"/>
          </p:nvPr>
        </p:nvSpPr>
        <p:spPr>
          <a:xfrm>
            <a:off x="5320900" y="724200"/>
            <a:ext cx="38232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0">
                <a:latin typeface="Alfa Slab One"/>
                <a:ea typeface="Alfa Slab One"/>
                <a:cs typeface="Alfa Slab One"/>
                <a:sym typeface="Alfa Slab One"/>
              </a:rPr>
              <a:t>Welcome </a:t>
            </a:r>
            <a:endParaRPr b="1" sz="5200">
              <a:latin typeface="Alfa Slab One"/>
              <a:ea typeface="Alfa Slab One"/>
              <a:cs typeface="Alfa Slab One"/>
              <a:sym typeface="Alfa Slab One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5200">
                <a:latin typeface="Alfa Slab One"/>
                <a:ea typeface="Alfa Slab One"/>
                <a:cs typeface="Alfa Slab One"/>
                <a:sym typeface="Alfa Slab One"/>
              </a:rPr>
              <a:t>Back!</a:t>
            </a:r>
            <a:endParaRPr b="1" sz="5200">
              <a:latin typeface="Alfa Slab One"/>
              <a:ea typeface="Alfa Slab One"/>
              <a:cs typeface="Alfa Slab One"/>
              <a:sym typeface="Alfa Slab O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1348" r="1658" t="32212"/>
          <a:stretch/>
        </p:blipFill>
        <p:spPr>
          <a:xfrm>
            <a:off x="566050" y="2280075"/>
            <a:ext cx="8187525" cy="14562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0" name="Google Shape;70;p15"/>
          <p:cNvSpPr txBox="1"/>
          <p:nvPr/>
        </p:nvSpPr>
        <p:spPr>
          <a:xfrm>
            <a:off x="2368650" y="869350"/>
            <a:ext cx="1255800" cy="1322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Proxima Nova"/>
                <a:ea typeface="Proxima Nova"/>
                <a:cs typeface="Proxima Nova"/>
                <a:sym typeface="Proxima Nova"/>
              </a:rPr>
              <a:t>S</a:t>
            </a:r>
            <a:endParaRPr b="1" sz="7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3944100" y="869350"/>
            <a:ext cx="1255800" cy="1322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Proxima Nova"/>
                <a:ea typeface="Proxima Nova"/>
                <a:cs typeface="Proxima Nova"/>
                <a:sym typeface="Proxima Nova"/>
              </a:rPr>
              <a:t>O</a:t>
            </a:r>
            <a:endParaRPr b="1" sz="7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5643000" y="869350"/>
            <a:ext cx="1255800" cy="1322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endParaRPr b="1" sz="7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7408725" y="869350"/>
            <a:ext cx="1255800" cy="1322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Proxima Nova"/>
                <a:ea typeface="Proxima Nova"/>
                <a:cs typeface="Proxima Nova"/>
                <a:sym typeface="Proxima Nova"/>
              </a:rPr>
              <a:t>R</a:t>
            </a:r>
            <a:endParaRPr b="1" sz="72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9425" y="203775"/>
            <a:ext cx="3627225" cy="480635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1493850" y="263850"/>
            <a:ext cx="5683800" cy="204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SOAR Tickets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3851" y="1672700"/>
            <a:ext cx="5958876" cy="31767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443200" y="1279050"/>
            <a:ext cx="2297100" cy="181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SOAR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Store</a:t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8475" y="360425"/>
            <a:ext cx="5499501" cy="4460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2012450" y="82400"/>
            <a:ext cx="3057900" cy="12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ODM</a:t>
            </a:r>
            <a:endParaRPr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0225" y="509612"/>
            <a:ext cx="2175100" cy="1450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000" y="1036900"/>
            <a:ext cx="5379126" cy="341832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1911200" y="492075"/>
            <a:ext cx="593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</a:rPr>
              <a:t>How to SOAR in the Cafeteria</a:t>
            </a:r>
            <a:endParaRPr sz="3600">
              <a:solidFill>
                <a:schemeClr val="lt1"/>
              </a:solidFill>
            </a:endParaRPr>
          </a:p>
        </p:txBody>
      </p:sp>
      <p:pic>
        <p:nvPicPr>
          <p:cNvPr descr="Students at Lacoochee Elementary demonstrate the cafeteria expectations." id="103" name="Google Shape;103;p20" title="PBS Example: Teaching Cafeteria Behavior Expectati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350" y="1801800"/>
            <a:ext cx="4155150" cy="23372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" name="Google Shape;104;p20" title="Lunchroom Expectations 201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0977" y="2377600"/>
            <a:ext cx="4155150" cy="23372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075" y="125675"/>
            <a:ext cx="8821851" cy="358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325" y="3709550"/>
            <a:ext cx="8010850" cy="10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490250" y="526350"/>
            <a:ext cx="3090300" cy="15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Parking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Lot</a:t>
            </a:r>
            <a:endParaRPr/>
          </a:p>
        </p:txBody>
      </p:sp>
      <p:pic>
        <p:nvPicPr>
          <p:cNvPr id="116" name="Google Shape;11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9" y="875125"/>
            <a:ext cx="4381600" cy="31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2"/>
          <p:cNvPicPr preferRelativeResize="0"/>
          <p:nvPr/>
        </p:nvPicPr>
        <p:blipFill rotWithShape="1">
          <a:blip r:embed="rId4">
            <a:alphaModFix/>
          </a:blip>
          <a:srcRect b="29024" l="17389" r="9452" t="17905"/>
          <a:stretch/>
        </p:blipFill>
        <p:spPr>
          <a:xfrm>
            <a:off x="186750" y="2974025"/>
            <a:ext cx="4223999" cy="166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3"/>
          <p:cNvPicPr preferRelativeResize="0"/>
          <p:nvPr/>
        </p:nvPicPr>
        <p:blipFill rotWithShape="1">
          <a:blip r:embed="rId3">
            <a:alphaModFix/>
          </a:blip>
          <a:srcRect b="0" l="1348" r="1658" t="32212"/>
          <a:stretch/>
        </p:blipFill>
        <p:spPr>
          <a:xfrm>
            <a:off x="478238" y="396350"/>
            <a:ext cx="8187525" cy="14562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3" name="Google Shape;12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250" y="1852550"/>
            <a:ext cx="8187526" cy="1693583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4" name="Google Shape;124;p23"/>
          <p:cNvSpPr txBox="1"/>
          <p:nvPr/>
        </p:nvSpPr>
        <p:spPr>
          <a:xfrm>
            <a:off x="1554175" y="3976750"/>
            <a:ext cx="5744700" cy="6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75260" marR="16827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Palatino Linotype"/>
                <a:ea typeface="Palatino Linotype"/>
                <a:cs typeface="Palatino Linotype"/>
                <a:sym typeface="Palatino Linotype"/>
              </a:rPr>
              <a:t>Drop Off &amp; Pick Up Area</a:t>
            </a:r>
            <a:endParaRPr sz="30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490250" y="526350"/>
            <a:ext cx="3654900" cy="15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Playground</a:t>
            </a:r>
            <a:endParaRPr/>
          </a:p>
        </p:txBody>
      </p:sp>
      <p:pic>
        <p:nvPicPr>
          <p:cNvPr id="130" name="Google Shape;13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9950" y="403300"/>
            <a:ext cx="4694052" cy="3520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4"/>
          <p:cNvPicPr preferRelativeResize="0"/>
          <p:nvPr/>
        </p:nvPicPr>
        <p:blipFill rotWithShape="1">
          <a:blip r:embed="rId4">
            <a:alphaModFix/>
          </a:blip>
          <a:srcRect b="21875" l="0" r="0" t="21875"/>
          <a:stretch/>
        </p:blipFill>
        <p:spPr>
          <a:xfrm>
            <a:off x="480600" y="1859075"/>
            <a:ext cx="3674200" cy="275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5"/>
          <p:cNvPicPr preferRelativeResize="0"/>
          <p:nvPr/>
        </p:nvPicPr>
        <p:blipFill rotWithShape="1">
          <a:blip r:embed="rId3">
            <a:alphaModFix/>
          </a:blip>
          <a:srcRect b="0" l="1348" r="1658" t="32212"/>
          <a:stretch/>
        </p:blipFill>
        <p:spPr>
          <a:xfrm>
            <a:off x="478225" y="209325"/>
            <a:ext cx="8187525" cy="14562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7" name="Google Shape;13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225" y="1665525"/>
            <a:ext cx="8187525" cy="269403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8" name="Google Shape;138;p25"/>
          <p:cNvSpPr txBox="1"/>
          <p:nvPr/>
        </p:nvSpPr>
        <p:spPr>
          <a:xfrm>
            <a:off x="1580875" y="4390900"/>
            <a:ext cx="5744700" cy="6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75260" marR="16827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Palatino Linotype"/>
                <a:ea typeface="Palatino Linotype"/>
                <a:cs typeface="Palatino Linotype"/>
                <a:sym typeface="Palatino Linotype"/>
              </a:rPr>
              <a:t>Playground</a:t>
            </a:r>
            <a:endParaRPr sz="30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490250" y="526350"/>
            <a:ext cx="3654900" cy="15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Calming Room</a:t>
            </a:r>
            <a:endParaRPr/>
          </a:p>
        </p:txBody>
      </p:sp>
      <p:pic>
        <p:nvPicPr>
          <p:cNvPr id="144" name="Google Shape;14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235450"/>
            <a:ext cx="5511299" cy="275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6999" y="246450"/>
            <a:ext cx="3175501" cy="211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78824" y="2517896"/>
            <a:ext cx="2857500" cy="219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1348" r="1658" t="32212"/>
          <a:stretch/>
        </p:blipFill>
        <p:spPr>
          <a:xfrm>
            <a:off x="478225" y="236050"/>
            <a:ext cx="8187525" cy="14562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2" name="Google Shape;152;p27"/>
          <p:cNvSpPr txBox="1"/>
          <p:nvPr/>
        </p:nvSpPr>
        <p:spPr>
          <a:xfrm>
            <a:off x="1824800" y="4355100"/>
            <a:ext cx="5744700" cy="6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75260" marR="16827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Palatino Linotype"/>
                <a:ea typeface="Palatino Linotype"/>
                <a:cs typeface="Palatino Linotype"/>
                <a:sym typeface="Palatino Linotype"/>
              </a:rPr>
              <a:t>Calming Room</a:t>
            </a:r>
            <a:endParaRPr sz="3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238" y="1706213"/>
            <a:ext cx="8187526" cy="1731077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992050" y="432275"/>
            <a:ext cx="3654900" cy="15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Restrooms and Hallways</a:t>
            </a:r>
            <a:endParaRPr/>
          </a:p>
        </p:txBody>
      </p:sp>
      <p:pic>
        <p:nvPicPr>
          <p:cNvPr id="159" name="Google Shape;1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400" y="2356500"/>
            <a:ext cx="4149550" cy="233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3675" y="779650"/>
            <a:ext cx="4192251" cy="2358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9"/>
          <p:cNvPicPr preferRelativeResize="0"/>
          <p:nvPr/>
        </p:nvPicPr>
        <p:blipFill rotWithShape="1">
          <a:blip r:embed="rId3">
            <a:alphaModFix/>
          </a:blip>
          <a:srcRect b="0" l="1348" r="1658" t="32212"/>
          <a:stretch/>
        </p:blipFill>
        <p:spPr>
          <a:xfrm>
            <a:off x="478225" y="236050"/>
            <a:ext cx="8187525" cy="14562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6" name="Google Shape;16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225" y="1692250"/>
            <a:ext cx="8187525" cy="263212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7" name="Google Shape;167;p29"/>
          <p:cNvSpPr txBox="1"/>
          <p:nvPr/>
        </p:nvSpPr>
        <p:spPr>
          <a:xfrm>
            <a:off x="1540800" y="4324375"/>
            <a:ext cx="5744700" cy="6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75260" marR="16827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Palatino Linotype"/>
                <a:ea typeface="Palatino Linotype"/>
                <a:cs typeface="Palatino Linotype"/>
                <a:sym typeface="Palatino Linotype"/>
              </a:rPr>
              <a:t>Hallways and the Restroom</a:t>
            </a:r>
            <a:endParaRPr sz="30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992050" y="432275"/>
            <a:ext cx="3654900" cy="15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Office</a:t>
            </a:r>
            <a:endParaRPr/>
          </a:p>
        </p:txBody>
      </p:sp>
      <p:pic>
        <p:nvPicPr>
          <p:cNvPr id="173" name="Google Shape;1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750" y="1780725"/>
            <a:ext cx="2066738" cy="275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3875" y="293550"/>
            <a:ext cx="2810300" cy="3747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47888" y="2407950"/>
            <a:ext cx="3153588" cy="2365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1"/>
          <p:cNvPicPr preferRelativeResize="0"/>
          <p:nvPr/>
        </p:nvPicPr>
        <p:blipFill rotWithShape="1">
          <a:blip r:embed="rId3">
            <a:alphaModFix/>
          </a:blip>
          <a:srcRect b="0" l="1348" r="1658" t="32212"/>
          <a:stretch/>
        </p:blipFill>
        <p:spPr>
          <a:xfrm>
            <a:off x="478225" y="236050"/>
            <a:ext cx="8187525" cy="14562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1" name="Google Shape;181;p31"/>
          <p:cNvSpPr txBox="1"/>
          <p:nvPr/>
        </p:nvSpPr>
        <p:spPr>
          <a:xfrm>
            <a:off x="1620950" y="3696475"/>
            <a:ext cx="5744700" cy="6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75260" marR="16827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Palatino Linotype"/>
                <a:ea typeface="Palatino Linotype"/>
                <a:cs typeface="Palatino Linotype"/>
                <a:sym typeface="Palatino Linotype"/>
              </a:rPr>
              <a:t>Office</a:t>
            </a:r>
            <a:endParaRPr sz="3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225" y="1692250"/>
            <a:ext cx="8187526" cy="1646849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4350" y="322500"/>
            <a:ext cx="3485650" cy="225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2"/>
          <p:cNvSpPr txBox="1"/>
          <p:nvPr>
            <p:ph type="title"/>
          </p:nvPr>
        </p:nvSpPr>
        <p:spPr>
          <a:xfrm>
            <a:off x="615700" y="322500"/>
            <a:ext cx="3654900" cy="15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Library</a:t>
            </a:r>
            <a:endParaRPr/>
          </a:p>
        </p:txBody>
      </p:sp>
      <p:pic>
        <p:nvPicPr>
          <p:cNvPr id="189" name="Google Shape;18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9838" y="1836575"/>
            <a:ext cx="5066179" cy="284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3"/>
          <p:cNvPicPr preferRelativeResize="0"/>
          <p:nvPr/>
        </p:nvPicPr>
        <p:blipFill rotWithShape="1">
          <a:blip r:embed="rId3">
            <a:alphaModFix/>
          </a:blip>
          <a:srcRect b="0" l="1348" r="1658" t="32212"/>
          <a:stretch/>
        </p:blipFill>
        <p:spPr>
          <a:xfrm>
            <a:off x="478225" y="236050"/>
            <a:ext cx="8187525" cy="14562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5" name="Google Shape;195;p33"/>
          <p:cNvSpPr txBox="1"/>
          <p:nvPr/>
        </p:nvSpPr>
        <p:spPr>
          <a:xfrm>
            <a:off x="1856150" y="3853275"/>
            <a:ext cx="5744700" cy="6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75260" marR="16827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Palatino Linotype"/>
                <a:ea typeface="Palatino Linotype"/>
                <a:cs typeface="Palatino Linotype"/>
                <a:sym typeface="Palatino Linotype"/>
              </a:rPr>
              <a:t>Library</a:t>
            </a:r>
            <a:endParaRPr sz="3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6" name="Google Shape;19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225" y="1692250"/>
            <a:ext cx="8220483" cy="14562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/>
          <p:nvPr>
            <p:ph type="title"/>
          </p:nvPr>
        </p:nvSpPr>
        <p:spPr>
          <a:xfrm>
            <a:off x="554075" y="135875"/>
            <a:ext cx="8295600" cy="134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SOAR in your Classroom</a:t>
            </a:r>
            <a:endParaRPr/>
          </a:p>
        </p:txBody>
      </p:sp>
      <p:pic>
        <p:nvPicPr>
          <p:cNvPr id="202" name="Google Shape;20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613" y="1484375"/>
            <a:ext cx="7780774" cy="25133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/>
          <p:nvPr>
            <p:ph type="title"/>
          </p:nvPr>
        </p:nvSpPr>
        <p:spPr>
          <a:xfrm>
            <a:off x="1824275" y="182950"/>
            <a:ext cx="5927700" cy="9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Today's Rotation Schedule</a:t>
            </a:r>
            <a:endParaRPr>
              <a:solidFill>
                <a:srgbClr val="A4C2F4"/>
              </a:solidFill>
            </a:endParaRPr>
          </a:p>
        </p:txBody>
      </p:sp>
      <p:pic>
        <p:nvPicPr>
          <p:cNvPr id="208" name="Google Shape;20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175" y="1044650"/>
            <a:ext cx="8041874" cy="384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6"/>
          <p:cNvSpPr txBox="1"/>
          <p:nvPr>
            <p:ph type="title"/>
          </p:nvPr>
        </p:nvSpPr>
        <p:spPr>
          <a:xfrm>
            <a:off x="1887000" y="178425"/>
            <a:ext cx="5033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chemeClr val="lt1"/>
                </a:solidFill>
              </a:rPr>
              <a:t>Rotation </a:t>
            </a:r>
            <a:r>
              <a:rPr lang="en" sz="3600">
                <a:solidFill>
                  <a:schemeClr val="lt1"/>
                </a:solidFill>
              </a:rPr>
              <a:t>Map</a:t>
            </a:r>
            <a:endParaRPr sz="3600">
              <a:solidFill>
                <a:schemeClr val="lt1"/>
              </a:solidFill>
            </a:endParaRPr>
          </a:p>
        </p:txBody>
      </p:sp>
      <p:pic>
        <p:nvPicPr>
          <p:cNvPr id="214" name="Google Shape;21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575" y="876600"/>
            <a:ext cx="7932750" cy="390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7"/>
          <p:cNvSpPr txBox="1"/>
          <p:nvPr>
            <p:ph type="title"/>
          </p:nvPr>
        </p:nvSpPr>
        <p:spPr>
          <a:xfrm>
            <a:off x="1752300" y="355725"/>
            <a:ext cx="2819700" cy="11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S.O.A.R.</a:t>
            </a:r>
            <a:endParaRPr sz="4800"/>
          </a:p>
        </p:txBody>
      </p:sp>
      <p:sp>
        <p:nvSpPr>
          <p:cNvPr id="220" name="Google Shape;220;p37"/>
          <p:cNvSpPr txBox="1"/>
          <p:nvPr>
            <p:ph idx="1" type="body"/>
          </p:nvPr>
        </p:nvSpPr>
        <p:spPr>
          <a:xfrm>
            <a:off x="1752300" y="1223900"/>
            <a:ext cx="2819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000000"/>
                </a:solidFill>
              </a:rPr>
              <a:t>S</a:t>
            </a:r>
            <a:r>
              <a:rPr b="1" lang="en">
                <a:solidFill>
                  <a:srgbClr val="000000"/>
                </a:solidFill>
              </a:rPr>
              <a:t>trive For Excellence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000000"/>
                </a:solidFill>
              </a:rPr>
              <a:t>O</a:t>
            </a:r>
            <a:r>
              <a:rPr b="1" lang="en">
                <a:solidFill>
                  <a:srgbClr val="000000"/>
                </a:solidFill>
              </a:rPr>
              <a:t>wn Our Actions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000000"/>
                </a:solidFill>
              </a:rPr>
              <a:t>A</a:t>
            </a:r>
            <a:r>
              <a:rPr b="1" lang="en">
                <a:solidFill>
                  <a:srgbClr val="000000"/>
                </a:solidFill>
              </a:rPr>
              <a:t>ct Responsibly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4800">
                <a:solidFill>
                  <a:srgbClr val="000000"/>
                </a:solidFill>
              </a:rPr>
              <a:t>R</a:t>
            </a:r>
            <a:r>
              <a:rPr b="1" lang="en">
                <a:solidFill>
                  <a:srgbClr val="000000"/>
                </a:solidFill>
              </a:rPr>
              <a:t>espect Others</a:t>
            </a:r>
            <a:endParaRPr b="1">
              <a:solidFill>
                <a:srgbClr val="000000"/>
              </a:solidFill>
            </a:endParaRPr>
          </a:p>
        </p:txBody>
      </p:sp>
      <p:pic>
        <p:nvPicPr>
          <p:cNvPr id="221" name="Google Shape;22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5350" y="1609225"/>
            <a:ext cx="1931041" cy="241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 txBox="1"/>
          <p:nvPr>
            <p:ph type="title"/>
          </p:nvPr>
        </p:nvSpPr>
        <p:spPr>
          <a:xfrm>
            <a:off x="449475" y="797100"/>
            <a:ext cx="8520600" cy="3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/>
              <a:t>Central Eagle SOAR all day, every day, in every way possible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/>
              <a:t>Why?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/>
              <a:t>Because we are Central Eagles!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/>
              <a:t>Watch</a:t>
            </a:r>
            <a:r>
              <a:rPr lang="en" sz="3600"/>
              <a:t> us SOAR!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